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7" r:id="rId5"/>
    <p:sldId id="278" r:id="rId6"/>
    <p:sldId id="281" r:id="rId7"/>
    <p:sldId id="282" r:id="rId8"/>
    <p:sldId id="283" r:id="rId9"/>
    <p:sldId id="284" r:id="rId10"/>
    <p:sldId id="285" r:id="rId11"/>
    <p:sldId id="28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15.8.2011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15.8.2011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15.8.2011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15.8.2011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15.8.2011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15.8.2011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15.8.2011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15.8.2011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15.8.2011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15.8.2011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15.8.2011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8E504-0566-4DF1-811A-1FDDE9DC1226}" type="datetimeFigureOut">
              <a:rPr lang="cs-CZ" smtClean="0"/>
              <a:pPr/>
              <a:t>15.8.2011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PODZIMNÍ TERMÍN MATURITNÍ ZKOUŠKY 2011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 smtClean="0"/>
              <a:t>TISKOVÁ KONFERENCE CERMAT 15/8</a:t>
            </a:r>
            <a:endParaRPr lang="cs-CZ" dirty="0"/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5998024"/>
            <a:ext cx="642888" cy="6280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cs-CZ" dirty="0" smtClean="0"/>
              <a:t>PÍSEMNÁ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 smtClean="0"/>
              <a:t>CELKOVĚ BYLO VYHOVĚNO  148 ŽÁDOSTEM, z  toho:</a:t>
            </a:r>
          </a:p>
          <a:p>
            <a:pPr marL="357188" indent="-357188"/>
            <a:r>
              <a:rPr lang="cs-CZ" sz="2400" dirty="0" smtClean="0"/>
              <a:t>ČEŠTINA:		88 Z 299</a:t>
            </a:r>
          </a:p>
          <a:p>
            <a:pPr marL="357188" indent="-357188"/>
            <a:r>
              <a:rPr lang="cs-CZ" sz="2400" dirty="0" smtClean="0"/>
              <a:t>ANGLIČTINA:	47 Z   81</a:t>
            </a:r>
          </a:p>
          <a:p>
            <a:pPr marL="357188" indent="-357188"/>
            <a:r>
              <a:rPr lang="cs-CZ" sz="2400" dirty="0" smtClean="0"/>
              <a:t>NĚMČINA:		   9 Z  19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NA ZÁKLADĚ KLADNÉHO VYŘÍZENÍ ŽÁDOSTÍ:</a:t>
            </a:r>
          </a:p>
          <a:p>
            <a:pPr marL="357188" indent="-357188"/>
            <a:r>
              <a:rPr lang="cs-CZ" sz="2400" dirty="0" smtClean="0"/>
              <a:t>BYLY OPRAVENY VÝSLEDKY CELKEM 124 PÍSEMNÝCH PRACÍ Z CELKOVÉHO POČTU 144 TISÍC TESTŮ (</a:t>
            </a:r>
            <a:r>
              <a:rPr lang="cs-CZ" sz="2400" b="1" dirty="0" smtClean="0"/>
              <a:t>tj.  0,09% písemných prací)</a:t>
            </a:r>
          </a:p>
          <a:p>
            <a:pPr marL="357188" indent="-357188"/>
            <a:r>
              <a:rPr lang="cs-CZ" sz="2400" dirty="0" smtClean="0"/>
              <a:t>NA ZÁKLADĚ KLADNÉHO VYŘÍZENÍ ŽÁDOSTÍ BYLO U 90 PÍSEMNÝCH PRACÍ  ZMĚNĚNA KLASIFIKACE </a:t>
            </a:r>
            <a:r>
              <a:rPr lang="cs-CZ" sz="2400" u="sng" dirty="0" smtClean="0"/>
              <a:t>PÍSEMNÉ PRÁCE </a:t>
            </a:r>
            <a:r>
              <a:rPr lang="cs-CZ" sz="2400" dirty="0" smtClean="0"/>
              <a:t>Z „NEUSPĚL“ NA „USPĚL“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 smtClean="0"/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5998024"/>
            <a:ext cx="642888" cy="62805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cs-CZ" dirty="0" smtClean="0"/>
              <a:t>ÚSTNÍ ZKOUŠKY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16561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 smtClean="0"/>
              <a:t>CELKOVĚ BYLO VYHOVĚNO  POUZE 1 Z CELKEM 17 PODANÝCH ŽÁDOSTÍ </a:t>
            </a:r>
          </a:p>
          <a:p>
            <a:pPr marL="0" indent="0">
              <a:buNone/>
            </a:pPr>
            <a:r>
              <a:rPr lang="cs-CZ" sz="2200" dirty="0" smtClean="0"/>
              <a:t>(ŠLO O ZKOUŠKU Z ANGLIČTINY VYŠŠÍ ÚROVNĚ OBTÍŽNOSTI)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 smtClean="0"/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5998024"/>
            <a:ext cx="642888" cy="628052"/>
          </a:xfrm>
          <a:prstGeom prst="rect">
            <a:avLst/>
          </a:prstGeom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539552" y="3068960"/>
            <a:ext cx="8229600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PROFILOVÉ ZKOUŠKY</a:t>
            </a:r>
            <a:endParaRPr kumimoji="0" lang="cs-CZ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39552" y="4149080"/>
            <a:ext cx="82296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CELKOVĚ BYLO VYHOVĚNO  3 Z CELKEM 13 PODANÝCH ŽÁDOSTÍ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 smtClean="0"/>
              <a:t>KOLIK MATURUJE ŽÁKŮ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 smtClean="0"/>
              <a:t>SPOLEČNOU ČÁST MZ SKLÁDÁ NA PODZIM CELKEM 20.528  ŽÁKŮ, Z TOHO:</a:t>
            </a:r>
          </a:p>
          <a:p>
            <a:r>
              <a:rPr lang="cs-CZ" sz="2400" dirty="0" smtClean="0"/>
              <a:t>ZKOUŠKY V ŘÁDNÉM TERMÍNU:	18%	(3,8 TIS.)</a:t>
            </a:r>
          </a:p>
          <a:p>
            <a:r>
              <a:rPr lang="cs-CZ" sz="2400" dirty="0" smtClean="0"/>
              <a:t>NÁHRADNÍ ZKOUŠKY		13%	(2,7 TIS.)</a:t>
            </a:r>
          </a:p>
          <a:p>
            <a:r>
              <a:rPr lang="cs-CZ" sz="2400" dirty="0" smtClean="0"/>
              <a:t>OPRAVNÉ ZKOUŠKY		69%	(14,1 TIS.)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2400" dirty="0" smtClean="0"/>
              <a:t>PÍSEMNÉ ZKOUŠKY KONÁ 20.506 ŽÁKŮ, POUZE ÚSTNÍ 22 ŽÁKŮ</a:t>
            </a:r>
          </a:p>
          <a:p>
            <a:pPr>
              <a:buNone/>
            </a:pPr>
            <a:r>
              <a:rPr lang="cs-CZ" sz="2400" dirty="0" smtClean="0"/>
              <a:t>ŽÁCI S PUP TVOŘÍ 4,8% „PODZIMNÍCH“ MATURANTŮ</a:t>
            </a:r>
            <a:endParaRPr lang="cs-CZ" sz="2400" dirty="0"/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5998024"/>
            <a:ext cx="642888" cy="6280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cs-CZ" dirty="0" smtClean="0"/>
              <a:t>KDY A KDE SE PODZIM MATURUJE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1125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2800" b="1" dirty="0" smtClean="0"/>
              <a:t>TERMÍNY: </a:t>
            </a:r>
          </a:p>
          <a:p>
            <a:pPr marL="0" indent="0">
              <a:buNone/>
            </a:pPr>
            <a:r>
              <a:rPr lang="cs-CZ" sz="2400" dirty="0" smtClean="0"/>
              <a:t>ÚSTNÍ ZKOUŠKY A PROFILOVÉ ZKOUŠKY: 	1. – 14. ZÁŘÍ</a:t>
            </a:r>
          </a:p>
          <a:p>
            <a:pPr marL="0" indent="0">
              <a:buNone/>
            </a:pPr>
            <a:r>
              <a:rPr lang="cs-CZ" sz="2400" dirty="0" smtClean="0"/>
              <a:t>PÍSEMNÉ ZKOUŠKY (TESTY A PÍSEMKY)	15. – 21. ZÁŘÍ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rgbClr val="FF0000"/>
                </a:solidFill>
              </a:rPr>
              <a:t>JEDNOTNÉ ZKUŠEBNÍ SCHÉMA (5 DNŮ) NA WWW.NOVAMATURITA.CZ 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800" b="1" dirty="0" smtClean="0"/>
              <a:t>KDE SE KONAJÍ ZKOUŠKY:</a:t>
            </a:r>
          </a:p>
          <a:p>
            <a:pPr marL="0" indent="0">
              <a:buNone/>
            </a:pPr>
            <a:r>
              <a:rPr lang="cs-CZ" sz="2400" dirty="0" smtClean="0"/>
              <a:t>ÚSTNÍ ZKOUŠKY A PROFILOVÉ ZKOUŠKY: 	KMENOVÉ ŠKOLY</a:t>
            </a:r>
          </a:p>
          <a:p>
            <a:pPr marL="0" indent="0">
              <a:buNone/>
            </a:pPr>
            <a:r>
              <a:rPr lang="cs-CZ" sz="2400" dirty="0" smtClean="0"/>
              <a:t>PÍSEMNÉ ZKOUŠKY (TESTY A PÍSEMKY)	SPÁDOVÉ ŠKOLY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800" b="1" dirty="0" smtClean="0"/>
              <a:t>POČET SPÁDOVÝCH ŠKOL: 	198</a:t>
            </a:r>
          </a:p>
          <a:p>
            <a:pPr marL="0" indent="0">
              <a:buNone/>
            </a:pPr>
            <a:r>
              <a:rPr lang="cs-CZ" sz="2400" dirty="0" smtClean="0"/>
              <a:t>Nejvíce na 1 škole maturuje 281 žáků, nejméně 2 žáci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rgbClr val="FF0000"/>
                </a:solidFill>
              </a:rPr>
              <a:t>SEZNAM SPÁDOVÝCH ŠKOL NA WWW.NOVAMATURITA.CZ</a:t>
            </a:r>
            <a:endParaRPr lang="cs-CZ" sz="2400" dirty="0">
              <a:solidFill>
                <a:srgbClr val="FF0000"/>
              </a:solidFill>
            </a:endParaRPr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5998024"/>
            <a:ext cx="642888" cy="62805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 smtClean="0"/>
              <a:t>Z ČEHO SE NA PODZIM MATURUJE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280920" cy="460851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2800" b="1" dirty="0" smtClean="0"/>
              <a:t>POČET ZKOUŠEK :	29.430 ZKOUŠEK (TJ. 1,43 / 1 ŽÁKA)</a:t>
            </a:r>
          </a:p>
          <a:p>
            <a:r>
              <a:rPr lang="cs-CZ" sz="2400" dirty="0" smtClean="0"/>
              <a:t>ČESKÝ JAZYK A LITERATURA:	43%	(12,6 TIS.)</a:t>
            </a:r>
          </a:p>
          <a:p>
            <a:r>
              <a:rPr lang="cs-CZ" sz="2400" dirty="0" smtClean="0"/>
              <a:t>CIZÍ JAZYK:		 	30%	(8,9 TIS.)</a:t>
            </a:r>
          </a:p>
          <a:p>
            <a:r>
              <a:rPr lang="cs-CZ" sz="2400" dirty="0" smtClean="0"/>
              <a:t>MATEMATIKA:		27%	(7,9 TIS.)</a:t>
            </a:r>
          </a:p>
          <a:p>
            <a:pPr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sz="2400" b="1" dirty="0" smtClean="0"/>
              <a:t>NA SPÁDOVÝCH ŠKOLÁCH:	50.860  PÍSEMNÝCH ZKOUŠEK</a:t>
            </a:r>
          </a:p>
          <a:p>
            <a:pPr marL="0" indent="0">
              <a:buNone/>
            </a:pPr>
            <a:r>
              <a:rPr lang="cs-CZ" sz="1800" dirty="0" smtClean="0"/>
              <a:t>V PRVNÍCH DVOU DNECH PROBĚHNE 66% VŠECH ADMINISTRACÍ NA VŠECH 198 ŠKOLÁCH</a:t>
            </a:r>
          </a:p>
          <a:p>
            <a:pPr marL="0" indent="0">
              <a:buNone/>
            </a:pPr>
            <a:r>
              <a:rPr lang="cs-CZ" sz="1800" dirty="0" smtClean="0"/>
              <a:t>NA POSLEDNÍ DEN (21/9) ZBÝVÁ POUZE 6% ADMINISTRACÍ NA 102 ŠKOLÁCH </a:t>
            </a:r>
          </a:p>
          <a:p>
            <a:pPr marL="0" indent="0">
              <a:buNone/>
            </a:pPr>
            <a:r>
              <a:rPr lang="cs-CZ" sz="2400" b="1" dirty="0" smtClean="0"/>
              <a:t>NA KMENOVÝCH ŠKOLÁCH:	21.482  ÚSTNÍCH ZKOUŠEK 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b="1" dirty="0" smtClean="0"/>
              <a:t>V ZÁKLADNÍ ÚROVNI OBTÍŽNOSTI:	99,2%  ZKOUŠEK</a:t>
            </a:r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5998024"/>
            <a:ext cx="642888" cy="62805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cs-CZ" sz="4000" b="1" dirty="0" smtClean="0"/>
              <a:t>JAK SE DOZVÍM, KDE BUDU MATUROVAT?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916832"/>
            <a:ext cx="8280920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800" dirty="0" smtClean="0"/>
              <a:t>ŽÁCI JSOU KE KONÁNÍ ZKOUŠEK PŘIDĚLOVÁNI NA SPÁDOVÉ ŠKOLY PODLE SÍDLA JEJICH KMENOVÉ ŠKOLY</a:t>
            </a:r>
          </a:p>
          <a:p>
            <a:pPr marL="357188" indent="-357188"/>
            <a:r>
              <a:rPr lang="cs-CZ" sz="2400" dirty="0" smtClean="0"/>
              <a:t>DOJEZDOVÁ VZDÁLENOST MENŠÍ 20 KM</a:t>
            </a:r>
          </a:p>
          <a:p>
            <a:pPr marL="357188" indent="-357188"/>
            <a:r>
              <a:rPr lang="cs-CZ" sz="2400" dirty="0" smtClean="0"/>
              <a:t>PRO ¼ ŽÁKŮ JE SPÁDOVÁ ŠKOLA JEJICH KMENOVOU, ¾ ŽÁKŮ </a:t>
            </a:r>
            <a:r>
              <a:rPr lang="cs-CZ" sz="2400" dirty="0" smtClean="0"/>
              <a:t>PŮJDOU </a:t>
            </a:r>
            <a:r>
              <a:rPr lang="cs-CZ" sz="2400" dirty="0" smtClean="0"/>
              <a:t>NA JINOU ŠKOLU</a:t>
            </a:r>
          </a:p>
          <a:p>
            <a:pPr marL="0" indent="0">
              <a:buNone/>
            </a:pPr>
            <a:endParaRPr lang="cs-CZ" sz="2800" b="1" dirty="0" smtClean="0"/>
          </a:p>
          <a:p>
            <a:pPr marL="0" indent="0">
              <a:buNone/>
            </a:pPr>
            <a:r>
              <a:rPr lang="cs-CZ" sz="2800" b="1" dirty="0" smtClean="0"/>
              <a:t>JAK SE ŽÁCI DOZVĚDÍ, KDE BUDOU SKLÁDAT PÍSEMNÉ ZKOUŠKY? </a:t>
            </a:r>
          </a:p>
          <a:p>
            <a:pPr marL="357188" indent="-357188"/>
            <a:r>
              <a:rPr lang="cs-CZ" sz="2400" dirty="0" smtClean="0"/>
              <a:t>POZVÁNKY PRO ŽÁKY ODESÍLÁ CERMAT KMENOVÝM STŘEDNÍM ŠKOLÁNM TENTO TÝDEN</a:t>
            </a:r>
          </a:p>
          <a:p>
            <a:pPr marL="357188" indent="-357188"/>
            <a:r>
              <a:rPr lang="cs-CZ" sz="2400" dirty="0" smtClean="0"/>
              <a:t>ŽÁCI OBDRŽÍ POZVÁNKU S MÍSTEM A ČASEM KONÁNÍ ZKOUŠEK OD SVÉ KMENOVÉ ŠKOLY</a:t>
            </a:r>
          </a:p>
          <a:p>
            <a:pPr marL="357188" indent="-357188">
              <a:buNone/>
            </a:pPr>
            <a:endParaRPr lang="cs-CZ" sz="2800" b="1" dirty="0" smtClean="0"/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5998024"/>
            <a:ext cx="642888" cy="62805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cs-CZ" sz="4000" b="1" dirty="0" smtClean="0"/>
              <a:t>KDY BUDOU VÝSLEDKY A VYSVĚDČENÍ?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204864"/>
            <a:ext cx="8280920" cy="3744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 smtClean="0"/>
              <a:t>ŽÁCI, KTEŘÍ SKLÁDAJÍ POUZE ÚSTNÍ NEBO PROFILOVÉ ZKOUŠKY (V TERMÍNU 1/9 AŽ 14/9): </a:t>
            </a:r>
          </a:p>
          <a:p>
            <a:pPr marL="0" indent="0" algn="r">
              <a:buNone/>
            </a:pPr>
            <a:r>
              <a:rPr lang="cs-CZ" sz="2400" b="1" dirty="0" smtClean="0">
                <a:solidFill>
                  <a:srgbClr val="FF0000"/>
                </a:solidFill>
              </a:rPr>
              <a:t>DO 5 DNŮ OD KONÁNÍ ZKOUŠKY</a:t>
            </a:r>
          </a:p>
          <a:p>
            <a:pPr marL="0" indent="0">
              <a:buNone/>
            </a:pPr>
            <a:endParaRPr lang="cs-CZ" sz="2800" b="1" dirty="0" smtClean="0"/>
          </a:p>
          <a:p>
            <a:pPr marL="0" indent="0">
              <a:buNone/>
            </a:pPr>
            <a:r>
              <a:rPr lang="cs-CZ" sz="2800" b="1" dirty="0" smtClean="0"/>
              <a:t>ŽÁCI, KTEŘÍ SKLÁDAJÍ PÍSEMNÉ ZKOUŠKY (V TERMÍNU OD 15/9 DO 21/9:</a:t>
            </a:r>
          </a:p>
          <a:p>
            <a:pPr marL="357188" indent="-357188" algn="r">
              <a:buNone/>
            </a:pPr>
            <a:r>
              <a:rPr lang="cs-CZ" sz="2400" b="1" dirty="0" smtClean="0">
                <a:solidFill>
                  <a:srgbClr val="FF0000"/>
                </a:solidFill>
              </a:rPr>
              <a:t>DO 26/9 OBDRŽÍ KMENOVÉ ŠKOLY VÝSLEDKY I VYSVĚDČENÍ</a:t>
            </a:r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5998024"/>
            <a:ext cx="642888" cy="62805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VÝSLEDKY </a:t>
            </a:r>
            <a:r>
              <a:rPr lang="cs-CZ" dirty="0" smtClean="0"/>
              <a:t>ODVOLÁNÍ ŽÁKŮ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(JARNÍ TERMÍN)</a:t>
            </a:r>
            <a:endParaRPr lang="cs-CZ" dirty="0"/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5998024"/>
            <a:ext cx="642888" cy="62805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 smtClean="0"/>
              <a:t>KOLIK ŽÁKŮ PODALO ŽÁDOST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 smtClean="0"/>
              <a:t>O PŘEZKUM VÝSLEDKŮ POŽÁDALO 1.414 ŽÁKŮ</a:t>
            </a:r>
          </a:p>
          <a:p>
            <a:pPr marL="0" indent="0">
              <a:buNone/>
            </a:pPr>
            <a:r>
              <a:rPr lang="cs-CZ" sz="2800" dirty="0" smtClean="0"/>
              <a:t>(tj. 1,4% maturantů)</a:t>
            </a:r>
          </a:p>
          <a:p>
            <a:pPr marL="0" indent="0">
              <a:buNone/>
            </a:pPr>
            <a:endParaRPr lang="cs-CZ" sz="2800" b="1" dirty="0" smtClean="0"/>
          </a:p>
          <a:p>
            <a:pPr marL="0" indent="0">
              <a:buNone/>
            </a:pPr>
            <a:r>
              <a:rPr lang="cs-CZ" sz="2800" b="1" dirty="0" smtClean="0"/>
              <a:t>CELKEM BYLO PODÁNO 1.514 ŽÁDOSTÍ, V TOM:</a:t>
            </a:r>
          </a:p>
          <a:p>
            <a:r>
              <a:rPr lang="cs-CZ" sz="2400" dirty="0" smtClean="0"/>
              <a:t>K DIDAKTICKÉMU TESTU (MŠMT):		1.094</a:t>
            </a:r>
          </a:p>
          <a:p>
            <a:r>
              <a:rPr lang="cs-CZ" sz="2400" dirty="0" smtClean="0"/>
              <a:t>K PÍSEMNÉ PRÁCI (KRAJSKÝ ÚŘAD):	    403</a:t>
            </a:r>
          </a:p>
          <a:p>
            <a:r>
              <a:rPr lang="cs-CZ" sz="2400" dirty="0" smtClean="0"/>
              <a:t>K ÚSTNÍ ZKOUŠCE (KRAJSKÝ ÚŘAD):	      17</a:t>
            </a:r>
          </a:p>
          <a:p>
            <a:r>
              <a:rPr lang="cs-CZ" sz="2400" dirty="0" smtClean="0"/>
              <a:t>K PROFILOVÉ ČÁSTI MZ (KRAJSKÝ ÚŘAD):	      13</a:t>
            </a:r>
          </a:p>
          <a:p>
            <a:pPr>
              <a:buNone/>
            </a:pPr>
            <a:endParaRPr lang="cs-CZ" dirty="0" smtClean="0"/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5998024"/>
            <a:ext cx="642888" cy="62805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cs-CZ" dirty="0" smtClean="0"/>
              <a:t>DIDAKTICKÝ TEST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1845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800" b="1" dirty="0" smtClean="0"/>
              <a:t>CELKOVĚ BYLO VYHOVĚNO  13 ŽÁDOSTEM, V TOM:</a:t>
            </a:r>
          </a:p>
          <a:p>
            <a:pPr marL="357188" indent="-357188"/>
            <a:r>
              <a:rPr lang="cs-CZ" sz="2400" dirty="0" smtClean="0"/>
              <a:t>MATEMATIKA:	7 ZE 421</a:t>
            </a:r>
          </a:p>
          <a:p>
            <a:pPr marL="357188" indent="-357188"/>
            <a:r>
              <a:rPr lang="cs-CZ" sz="2400" dirty="0" smtClean="0"/>
              <a:t>ANGLIČTINA:	4 ZE 112</a:t>
            </a:r>
          </a:p>
          <a:p>
            <a:pPr marL="357188" indent="-357188"/>
            <a:r>
              <a:rPr lang="cs-CZ" sz="2400" dirty="0" smtClean="0"/>
              <a:t>NĚMČINA:		1 ZE 133</a:t>
            </a:r>
          </a:p>
          <a:p>
            <a:pPr marL="357188" indent="-357188"/>
            <a:r>
              <a:rPr lang="cs-CZ" sz="2400" dirty="0" smtClean="0"/>
              <a:t>ČEŠTINA:		0 ZE 395</a:t>
            </a:r>
          </a:p>
          <a:p>
            <a:pPr marL="357188" indent="-357188"/>
            <a:r>
              <a:rPr lang="cs-CZ" sz="2400" dirty="0" smtClean="0"/>
              <a:t>FYZIKA:		1 ZE     2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NA ZÁKLADĚ KLADNÉHO VYŘÍZENÍ ŽÁDOSTÍ BYLY OPRAVENY VÝSLEDKY CELKEM 38 Z CELKOVÉHO POČTU 212 TISÍC TESTŮ (</a:t>
            </a:r>
            <a:r>
              <a:rPr lang="cs-CZ" sz="2400" b="1" dirty="0" smtClean="0"/>
              <a:t>tj.  0,02% testů</a:t>
            </a:r>
            <a:r>
              <a:rPr lang="cs-CZ" sz="2400" dirty="0" smtClean="0"/>
              <a:t>).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b="1" dirty="0" smtClean="0"/>
              <a:t>ZÁKLADNÍ PŘÍČINY:</a:t>
            </a:r>
            <a:r>
              <a:rPr lang="cs-CZ" sz="2400" dirty="0" smtClean="0"/>
              <a:t>	</a:t>
            </a:r>
          </a:p>
          <a:p>
            <a:pPr marL="357188" indent="-357188"/>
            <a:r>
              <a:rPr lang="cs-CZ" sz="2400" dirty="0" smtClean="0"/>
              <a:t>CHYBNĚ VYHODNOCENÉ OTEVŘENÉ TESTOVÉ ÚLOHY (12 z cca 2 mil. hodnocených úloh)</a:t>
            </a:r>
          </a:p>
          <a:p>
            <a:pPr marL="357188" indent="-357188"/>
            <a:r>
              <a:rPr lang="cs-CZ" sz="2400" dirty="0" smtClean="0"/>
              <a:t>V PŘÍPADĚ NEPOVINNÉ FYZIKY CHYBA V KLÍČI SPRÁVNÝCH ŘEŠENÍ 1 ÚLOHY</a:t>
            </a:r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5998024"/>
            <a:ext cx="642888" cy="62805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273</Words>
  <Application>Microsoft Office PowerPoint</Application>
  <PresentationFormat>Předvádění na obrazovce (4:3)</PresentationFormat>
  <Paragraphs>87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PODZIMNÍ TERMÍN MATURITNÍ ZKOUŠKY 2011</vt:lpstr>
      <vt:lpstr>KOLIK MATURUJE ŽÁKŮ</vt:lpstr>
      <vt:lpstr>KDY A KDE SE PODZIM MATURUJE</vt:lpstr>
      <vt:lpstr>Z ČEHO SE NA PODZIM MATURUJE</vt:lpstr>
      <vt:lpstr>JAK SE DOZVÍM, KDE BUDU MATUROVAT?</vt:lpstr>
      <vt:lpstr>KDY BUDOU VÝSLEDKY A VYSVĚDČENÍ?</vt:lpstr>
      <vt:lpstr>VÝSLEDKY ODVOLÁNÍ ŽÁKŮ (JARNÍ TERMÍN)</vt:lpstr>
      <vt:lpstr>KOLIK ŽÁKŮ PODALO ŽÁDOST</vt:lpstr>
      <vt:lpstr>DIDAKTICKÝ TEST</vt:lpstr>
      <vt:lpstr>PÍSEMNÁ PRÁCE</vt:lpstr>
      <vt:lpstr>ÚSTNÍ ZKOUŠKY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JARNÍ TERMÍN MATURITNÍ ZKOUŠKY 2011</dc:title>
  <dc:creator>Pavel Zelený</dc:creator>
  <cp:lastModifiedBy>Habáň Petr</cp:lastModifiedBy>
  <cp:revision>73</cp:revision>
  <dcterms:created xsi:type="dcterms:W3CDTF">2011-06-14T20:13:17Z</dcterms:created>
  <dcterms:modified xsi:type="dcterms:W3CDTF">2011-08-15T10:40:36Z</dcterms:modified>
</cp:coreProperties>
</file>