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21F63-1C27-43E3-A76E-0D6B8E1DEE74}" type="datetimeFigureOut">
              <a:rPr lang="cs-CZ" smtClean="0"/>
              <a:pPr/>
              <a:t>29.6.2011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75C0B-4BFB-4152-934C-AB5C50EBCF9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OBSAH TESTŮ </a:t>
            </a:r>
            <a:br>
              <a:rPr lang="cs-CZ" b="1" dirty="0" smtClean="0"/>
            </a:br>
            <a:r>
              <a:rPr lang="cs-CZ" b="1" dirty="0" smtClean="0"/>
              <a:t>JEJICH  RELEVANCE A KVALITA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936104"/>
          </a:xfrm>
        </p:spPr>
        <p:txBody>
          <a:bodyPr/>
          <a:lstStyle/>
          <a:p>
            <a:r>
              <a:rPr lang="cs-CZ" dirty="0" smtClean="0"/>
              <a:t>Od „osnov“ k vyhodnocení testů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ZÁKLADNÍ MILNÍKY NA CESTĚ </a:t>
            </a:r>
            <a:br>
              <a:rPr lang="cs-CZ" sz="3600" b="1" dirty="0" smtClean="0"/>
            </a:br>
            <a:r>
              <a:rPr lang="cs-CZ" sz="3600" b="1" dirty="0" smtClean="0"/>
              <a:t>KE KVALITNÍMU TESTU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Pedagogické dokumenty (obsah vzdělávání)</a:t>
            </a:r>
          </a:p>
          <a:p>
            <a:r>
              <a:rPr lang="cs-CZ" dirty="0" smtClean="0"/>
              <a:t>Katalogy požadavků ke zkoušce</a:t>
            </a:r>
          </a:p>
          <a:p>
            <a:r>
              <a:rPr lang="cs-CZ" dirty="0" smtClean="0"/>
              <a:t>Specifikace testu</a:t>
            </a:r>
          </a:p>
          <a:p>
            <a:r>
              <a:rPr lang="cs-CZ" dirty="0" smtClean="0"/>
              <a:t>Vývoj úloh a kontrola jejich kvality</a:t>
            </a:r>
          </a:p>
          <a:p>
            <a:r>
              <a:rPr lang="cs-CZ" dirty="0" smtClean="0"/>
              <a:t>Sestavení testu a kontrola jeho kvality</a:t>
            </a:r>
          </a:p>
          <a:p>
            <a:r>
              <a:rPr lang="cs-CZ" dirty="0" smtClean="0"/>
              <a:t>Administrace zkoušek a vyhodnocení výsledků</a:t>
            </a:r>
          </a:p>
          <a:p>
            <a:r>
              <a:rPr lang="cs-CZ" dirty="0" smtClean="0"/>
              <a:t>Položková analýza zpětná kontrola kvality testu a úloh</a:t>
            </a:r>
          </a:p>
          <a:p>
            <a:r>
              <a:rPr lang="cs-CZ" dirty="0" smtClean="0"/>
              <a:t>Rozhodnutí o vyřazení defektních úloh</a:t>
            </a:r>
          </a:p>
          <a:p>
            <a:r>
              <a:rPr lang="cs-CZ" dirty="0" smtClean="0"/>
              <a:t>Definitivní vyhodnocení výsledků testu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TESTY SE NETVOŘÍ NÁHODNĚ (1)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Analýza obsahu učiva všech maturitních oborů</a:t>
            </a:r>
          </a:p>
          <a:p>
            <a:r>
              <a:rPr lang="cs-CZ" dirty="0" smtClean="0"/>
              <a:t>Průnik obsahu učiva všech maturitních oborů</a:t>
            </a:r>
          </a:p>
          <a:p>
            <a:r>
              <a:rPr lang="cs-CZ" dirty="0" smtClean="0"/>
              <a:t>Katalog požadavků ke zkoušce (co a rámcově jak ověřuje maturitní zkouška)</a:t>
            </a:r>
          </a:p>
          <a:p>
            <a:pPr marL="542925" indent="14288">
              <a:buNone/>
            </a:pPr>
            <a:r>
              <a:rPr lang="cs-CZ" sz="2400" dirty="0" smtClean="0"/>
              <a:t>Dle zákona schválen MŠMT nejméně 2 roky před zkouškou</a:t>
            </a:r>
          </a:p>
          <a:p>
            <a:pPr marL="542925" indent="14288">
              <a:buNone/>
            </a:pPr>
            <a:r>
              <a:rPr lang="cs-CZ" sz="2400" dirty="0" smtClean="0"/>
              <a:t>Pro letošek zveřejněn v dubnu 2008</a:t>
            </a:r>
          </a:p>
          <a:p>
            <a:pPr marL="542925" indent="14288">
              <a:buNone/>
            </a:pPr>
            <a:r>
              <a:rPr lang="cs-CZ" sz="2400" dirty="0" smtClean="0"/>
              <a:t>Odvozen od závazné pedagogické dokumentace všech maturitních oborů</a:t>
            </a:r>
          </a:p>
          <a:p>
            <a:pPr marL="542925" indent="14288">
              <a:buNone/>
            </a:pPr>
            <a:r>
              <a:rPr lang="cs-CZ" sz="2400" dirty="0" smtClean="0"/>
              <a:t>Základní zadání pro specifikaci testů a jejich obsah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TESTY SE NETVOŘÍ NÁHODNĚ (2)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Specifikace testu </a:t>
            </a:r>
          </a:p>
          <a:p>
            <a:pPr marL="542925" indent="14288">
              <a:buNone/>
            </a:pPr>
            <a:r>
              <a:rPr lang="cs-CZ" sz="2400" dirty="0" smtClean="0"/>
              <a:t>Definuje architekturu testu, typy testových úloh a vazbu  úloh na jednotlivé „položky“ v katalogu požadavků</a:t>
            </a:r>
          </a:p>
          <a:p>
            <a:pPr marL="542925" indent="14288">
              <a:buNone/>
            </a:pPr>
            <a:r>
              <a:rPr lang="cs-CZ" sz="2400" dirty="0" smtClean="0"/>
              <a:t>Jedna z podmínek zajištění meziroční srovnatelnosti testu </a:t>
            </a:r>
          </a:p>
          <a:p>
            <a:pPr marL="357188"/>
            <a:r>
              <a:rPr lang="cs-CZ" dirty="0" smtClean="0"/>
              <a:t>Vývoj testových úloh </a:t>
            </a:r>
            <a:endParaRPr lang="cs-CZ" dirty="0"/>
          </a:p>
          <a:p>
            <a:pPr marL="542925" indent="14288">
              <a:buNone/>
            </a:pPr>
            <a:r>
              <a:rPr lang="cs-CZ" sz="2400" dirty="0" smtClean="0"/>
              <a:t>Typ a tematické vymezení stanovuje dle specifikace testu předmětový koordinátor </a:t>
            </a:r>
            <a:r>
              <a:rPr lang="cs-CZ" sz="2400" dirty="0" err="1" smtClean="0"/>
              <a:t>CERMATu</a:t>
            </a:r>
            <a:endParaRPr lang="cs-CZ" sz="2400" dirty="0" smtClean="0"/>
          </a:p>
          <a:p>
            <a:pPr marL="542925" indent="14288">
              <a:buNone/>
            </a:pPr>
            <a:r>
              <a:rPr lang="cs-CZ" sz="2400" dirty="0" smtClean="0"/>
              <a:t>Návrhy úloh jsou připravovány sítí autorů testových úloh Autoři úloh jsou speciálně vyškolení učitelé středních a vysokých škol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OD NÁVRHU ÚLOHY K JEJÍ DEFINITIVNÍ PODOBĚ (1)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Čím prochází návrh úlohy než se stane použitelnou úlohou?</a:t>
            </a:r>
          </a:p>
          <a:p>
            <a:pPr marL="542925" indent="-528638"/>
            <a:r>
              <a:rPr lang="cs-CZ" sz="2800" dirty="0" smtClean="0"/>
              <a:t>Ověření původnosti úlohy</a:t>
            </a:r>
          </a:p>
          <a:p>
            <a:pPr marL="542925" indent="0">
              <a:buNone/>
            </a:pPr>
            <a:r>
              <a:rPr lang="cs-CZ" sz="2400" dirty="0" smtClean="0"/>
              <a:t>Ověřují se mj. autorská práva k užití úlohy či její části </a:t>
            </a:r>
            <a:endParaRPr lang="cs-CZ" sz="2400" dirty="0"/>
          </a:p>
          <a:p>
            <a:pPr marL="542925" indent="-528638"/>
            <a:r>
              <a:rPr lang="cs-CZ" sz="2800" dirty="0" smtClean="0"/>
              <a:t>Dvě revize návrhu - obsahová a metodická</a:t>
            </a:r>
          </a:p>
          <a:p>
            <a:pPr marL="542925" indent="0">
              <a:buNone/>
            </a:pPr>
            <a:r>
              <a:rPr lang="cs-CZ" sz="2400" dirty="0" smtClean="0"/>
              <a:t>Revizoři  jsou speciálně proškolení a zkušení učitelé středních a vysokých škol</a:t>
            </a:r>
          </a:p>
          <a:p>
            <a:pPr marL="542925" indent="0">
              <a:buNone/>
            </a:pPr>
            <a:r>
              <a:rPr lang="cs-CZ" sz="2400" dirty="0" smtClean="0"/>
              <a:t>Výsledkem revizí může být mj. úprava úlohy nebo také její vyřazení z dalšího procesu  </a:t>
            </a:r>
          </a:p>
          <a:p>
            <a:pPr marL="542925" indent="-528638"/>
            <a:r>
              <a:rPr lang="cs-CZ" sz="2800" dirty="0" smtClean="0"/>
              <a:t>Jazyková  a formální revize úlohy</a:t>
            </a:r>
          </a:p>
          <a:p>
            <a:pPr marL="542925" indent="0">
              <a:buNone/>
            </a:pPr>
            <a:endParaRPr lang="cs-CZ" sz="24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OD NÁVRHU ÚLOHY K JEJÍ DEFINITIVNÍ PODOBĚ (2)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68552"/>
          </a:xfrm>
        </p:spPr>
        <p:txBody>
          <a:bodyPr>
            <a:normAutofit/>
          </a:bodyPr>
          <a:lstStyle/>
          <a:p>
            <a:pPr marL="542925" indent="-528638"/>
            <a:r>
              <a:rPr lang="cs-CZ" sz="2800" b="1" dirty="0" smtClean="0"/>
              <a:t>Pretest (pilotáž) návrhů testových úloh</a:t>
            </a:r>
          </a:p>
          <a:p>
            <a:pPr marL="542925" indent="0">
              <a:buNone/>
            </a:pPr>
            <a:r>
              <a:rPr lang="cs-CZ" sz="2400" dirty="0" smtClean="0"/>
              <a:t>Do pretestu je zařazena většina originálních úloh</a:t>
            </a:r>
          </a:p>
          <a:p>
            <a:pPr marL="542925" indent="0">
              <a:buNone/>
            </a:pPr>
            <a:r>
              <a:rPr lang="cs-CZ" sz="2400" dirty="0" smtClean="0"/>
              <a:t>Pretest probíhá zpravidla na výběrovém vzorku 150-250 žáků </a:t>
            </a:r>
          </a:p>
          <a:p>
            <a:pPr marL="542925" indent="0">
              <a:buNone/>
            </a:pPr>
            <a:r>
              <a:rPr lang="cs-CZ" sz="2400" dirty="0" smtClean="0"/>
              <a:t>Na základě výsledků je prověřována obsahová a „</a:t>
            </a:r>
            <a:r>
              <a:rPr lang="cs-CZ" sz="2400" dirty="0" err="1" smtClean="0"/>
              <a:t>testologická</a:t>
            </a:r>
            <a:r>
              <a:rPr lang="cs-CZ" sz="2400" dirty="0" smtClean="0"/>
              <a:t>“ validita úlohy, její schopnost spolehlivě ověřovat, co ověřovat má a vhodnost užití úlohy to testu</a:t>
            </a:r>
          </a:p>
          <a:p>
            <a:pPr marL="542925" indent="0">
              <a:buNone/>
            </a:pPr>
            <a:r>
              <a:rPr lang="cs-CZ" sz="2400" dirty="0" smtClean="0"/>
              <a:t>Odhaduje se rovněž náročnost úlohy</a:t>
            </a:r>
          </a:p>
          <a:p>
            <a:pPr marL="542925" indent="0">
              <a:buNone/>
            </a:pPr>
            <a:r>
              <a:rPr lang="cs-CZ" sz="2400" dirty="0" smtClean="0"/>
              <a:t>Na základě výsledků pretestů může být úloha upravena nebo dokonce i vyřazena z dalšího procesu</a:t>
            </a:r>
            <a:endParaRPr lang="cs-CZ" sz="2400" dirty="0"/>
          </a:p>
          <a:p>
            <a:pPr marL="542925" indent="-542925"/>
            <a:r>
              <a:rPr lang="cs-CZ" sz="2800" b="1" dirty="0" smtClean="0"/>
              <a:t>Formální revize</a:t>
            </a:r>
            <a:endParaRPr lang="cs-CZ" sz="2800" b="1" dirty="0"/>
          </a:p>
          <a:p>
            <a:pPr marL="542925" indent="0">
              <a:buNone/>
            </a:pPr>
            <a:r>
              <a:rPr lang="cs-CZ" sz="2400" dirty="0" smtClean="0"/>
              <a:t>Dle typografických a datových standardů </a:t>
            </a:r>
            <a:endParaRPr lang="cs-CZ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SESTAVUJEME TEST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28592"/>
          </a:xfrm>
        </p:spPr>
        <p:txBody>
          <a:bodyPr>
            <a:normAutofit lnSpcReduction="10000"/>
          </a:bodyPr>
          <a:lstStyle/>
          <a:p>
            <a:pPr marL="542925" indent="-528638"/>
            <a:r>
              <a:rPr lang="cs-CZ" sz="2800" b="1" dirty="0" smtClean="0"/>
              <a:t>Východiskem je specifikace testu</a:t>
            </a:r>
          </a:p>
          <a:p>
            <a:pPr marL="542925" indent="-542925"/>
            <a:r>
              <a:rPr lang="cs-CZ" sz="2800" b="1" dirty="0" smtClean="0"/>
              <a:t>Sestavení návrhu testu</a:t>
            </a:r>
            <a:endParaRPr lang="cs-CZ" sz="2800" b="1" dirty="0"/>
          </a:p>
          <a:p>
            <a:pPr marL="542925" indent="0">
              <a:buNone/>
            </a:pPr>
            <a:r>
              <a:rPr lang="cs-CZ" sz="2400" dirty="0" smtClean="0"/>
              <a:t>Sestavuje předmětový koordinátor </a:t>
            </a:r>
            <a:r>
              <a:rPr lang="cs-CZ" sz="2400" dirty="0" err="1" smtClean="0"/>
              <a:t>CERMATu</a:t>
            </a:r>
            <a:r>
              <a:rPr lang="cs-CZ" sz="2400" dirty="0" smtClean="0"/>
              <a:t> dle pokynů a za supervize předmětového metodika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Tematická a obsahová vyváženost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Meziroční srovnatelnost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err="1" smtClean="0"/>
              <a:t>Genderová</a:t>
            </a:r>
            <a:r>
              <a:rPr lang="cs-CZ" sz="2000" dirty="0" smtClean="0"/>
              <a:t> vyváženost (témata pro chlapce i děvčata musí být v rovnováze)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err="1" smtClean="0"/>
              <a:t>Face</a:t>
            </a:r>
            <a:r>
              <a:rPr lang="cs-CZ" sz="2000" dirty="0" smtClean="0"/>
              <a:t> validity a motivační konstrukce testu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U poslechových </a:t>
            </a:r>
            <a:r>
              <a:rPr lang="cs-CZ" sz="2000" dirty="0" err="1" smtClean="0"/>
              <a:t>subtestů</a:t>
            </a:r>
            <a:r>
              <a:rPr lang="cs-CZ" sz="2000" dirty="0" smtClean="0"/>
              <a:t> výběr mluvčích a kvalita nahrávky zadání</a:t>
            </a:r>
          </a:p>
          <a:p>
            <a:pPr marL="542925" indent="-528638"/>
            <a:r>
              <a:rPr lang="cs-CZ" sz="2800" b="1" dirty="0" smtClean="0"/>
              <a:t>Revize a expertní posouzení testu</a:t>
            </a:r>
          </a:p>
          <a:p>
            <a:pPr marL="542925" indent="-528638"/>
            <a:r>
              <a:rPr lang="cs-CZ" sz="2800" b="1" dirty="0" smtClean="0"/>
              <a:t>Formální revize testu</a:t>
            </a:r>
          </a:p>
          <a:p>
            <a:pPr marL="542925" indent="-528638"/>
            <a:r>
              <a:rPr lang="cs-CZ" sz="2800" b="1" dirty="0" smtClean="0"/>
              <a:t>Schválení testu</a:t>
            </a:r>
            <a:endParaRPr lang="cs-CZ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… A JE PO ZKOUŠKÁCH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28592"/>
          </a:xfrm>
        </p:spPr>
        <p:txBody>
          <a:bodyPr>
            <a:normAutofit/>
          </a:bodyPr>
          <a:lstStyle/>
          <a:p>
            <a:pPr marL="542925" indent="-528638"/>
            <a:r>
              <a:rPr lang="cs-CZ" sz="2800" b="1" dirty="0" smtClean="0"/>
              <a:t>Signální zpracování výsledků testu</a:t>
            </a:r>
          </a:p>
          <a:p>
            <a:pPr marL="542925" indent="-528638"/>
            <a:r>
              <a:rPr lang="cs-CZ" sz="2800" b="1" dirty="0" smtClean="0"/>
              <a:t>Zpracování tzv. položkové analýzy každé úlohy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na základě vyhodnocení reálných výsledků se provede analýza jednotlivých úloh, jejích parametrů, způsobu, jakým žáci úlohu řešili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ověřují se stejné parametry jako v případě pretestu (ale na celém souboru testovaných žáků) včetně jednoznačnosti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Provádí metodici a analytici Centra, identifikují možné problémy</a:t>
            </a:r>
            <a:endParaRPr lang="cs-CZ" sz="2000" dirty="0"/>
          </a:p>
          <a:p>
            <a:pPr marL="542925" indent="-528638"/>
            <a:r>
              <a:rPr lang="cs-CZ" sz="2800" b="1" dirty="0" smtClean="0"/>
              <a:t>Klasifikace úloh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Návrhy klasifikovaných úloh posuzuje odborná komise Centra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Výstupem  je identifikace tzv. defektních úloh a návrh na způsob jejich „vyřazení“ či změnu jejich hodnocení (kompenzace)</a:t>
            </a:r>
            <a:endParaRPr lang="cs-CZ" sz="2000" dirty="0"/>
          </a:p>
          <a:p>
            <a:pPr marL="542925" indent="-528638"/>
            <a:r>
              <a:rPr lang="cs-CZ" sz="2800" b="1" dirty="0" smtClean="0"/>
              <a:t>Rozhodnutí o „vyřazení“ úlohy a způsobu kompenzace</a:t>
            </a:r>
            <a:endParaRPr lang="cs-CZ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… a jak je to letos?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44616"/>
          </a:xfrm>
        </p:spPr>
        <p:txBody>
          <a:bodyPr>
            <a:normAutofit/>
          </a:bodyPr>
          <a:lstStyle/>
          <a:p>
            <a:pPr marL="542925" indent="-528638"/>
            <a:r>
              <a:rPr lang="cs-CZ" sz="2400" b="1" dirty="0" smtClean="0"/>
              <a:t>Následná kontrola úloh a testů byla provedena a v pátek 10/6 rozhodnuto následovně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Všech 43 testů a testových mutací je způsobilých k vyhodnocení výsledků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Z celkového počtu 2.342 testových úloh byly následnou kontrolou a analýzou výsledků  klasifikovány jako defektní 4 úlohy v následujících testech:</a:t>
            </a:r>
          </a:p>
          <a:p>
            <a:pPr marL="1071563" indent="0">
              <a:buNone/>
            </a:pPr>
            <a:r>
              <a:rPr lang="cs-CZ" sz="2000" dirty="0" smtClean="0"/>
              <a:t>RJ – základní  - poslechový subtest  (1 úloha) - nejednoznačnost</a:t>
            </a:r>
          </a:p>
          <a:p>
            <a:pPr marL="1071563" indent="0">
              <a:buNone/>
            </a:pPr>
            <a:r>
              <a:rPr lang="cs-CZ" sz="2000" dirty="0" smtClean="0"/>
              <a:t>ČJL – základní - mutace pro žáky s PUP (1 úloha) - nejednoznačnost</a:t>
            </a:r>
          </a:p>
          <a:p>
            <a:pPr marL="1071563" indent="0">
              <a:buNone/>
            </a:pPr>
            <a:r>
              <a:rPr lang="cs-CZ" sz="2000" dirty="0" smtClean="0"/>
              <a:t>NJ – základní – mutace pro žáky s PUP (1 úloha) – konstrukční vada</a:t>
            </a:r>
          </a:p>
          <a:p>
            <a:pPr marL="1071563" indent="0">
              <a:buNone/>
            </a:pPr>
            <a:r>
              <a:rPr lang="cs-CZ" sz="2000" dirty="0" smtClean="0"/>
              <a:t>Zeměpis – mutace pro žáky s PUP (1 úloha) – technická vada zpracování</a:t>
            </a:r>
          </a:p>
          <a:p>
            <a:pPr marL="542925" indent="-528638"/>
            <a:r>
              <a:rPr lang="cs-CZ" sz="2400" b="1" dirty="0"/>
              <a:t>Kompenzace defektu úloh pro zpracování </a:t>
            </a:r>
            <a:r>
              <a:rPr lang="cs-CZ" sz="2400" b="1" dirty="0" smtClean="0"/>
              <a:t>výsledků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Defektní úloha 1 a 2: budou jako správné uznány 2 ze 4 alternativ</a:t>
            </a:r>
          </a:p>
          <a:p>
            <a:pPr marL="1071563" indent="-528638">
              <a:buFont typeface="Wingdings" pitchFamily="2" charset="2"/>
              <a:buChar char="v"/>
            </a:pPr>
            <a:r>
              <a:rPr lang="cs-CZ" sz="2000" dirty="0" smtClean="0"/>
              <a:t>Defektní úloha 3 a 4: bude započítán všem žákům plný počet bodů</a:t>
            </a:r>
            <a:endParaRPr lang="cs-CZ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657</Words>
  <Application>Microsoft Office PowerPoint</Application>
  <PresentationFormat>Předvádění na obrazovce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OBSAH TESTŮ  JEJICH  RELEVANCE A KVALITA</vt:lpstr>
      <vt:lpstr>ZÁKLADNÍ MILNÍKY NA CESTĚ  KE KVALITNÍMU TESTU</vt:lpstr>
      <vt:lpstr>TESTY SE NETVOŘÍ NÁHODNĚ (1)</vt:lpstr>
      <vt:lpstr>TESTY SE NETVOŘÍ NÁHODNĚ (2)</vt:lpstr>
      <vt:lpstr>OD NÁVRHU ÚLOHY K JEJÍ DEFINITIVNÍ PODOBĚ (1)</vt:lpstr>
      <vt:lpstr>OD NÁVRHU ÚLOHY K JEJÍ DEFINITIVNÍ PODOBĚ (2)</vt:lpstr>
      <vt:lpstr>SESTAVUJEME TEST</vt:lpstr>
      <vt:lpstr>… A JE PO ZKOUŠKÁCH</vt:lpstr>
      <vt:lpstr>… a jak je to letos?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Pavel Zelený</dc:creator>
  <cp:lastModifiedBy>haban</cp:lastModifiedBy>
  <cp:revision>13</cp:revision>
  <dcterms:created xsi:type="dcterms:W3CDTF">2011-06-13T04:57:15Z</dcterms:created>
  <dcterms:modified xsi:type="dcterms:W3CDTF">2011-06-29T10:36:13Z</dcterms:modified>
</cp:coreProperties>
</file>